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7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04" d="100"/>
          <a:sy n="104" d="100"/>
        </p:scale>
        <p:origin x="1746" y="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42416" y="2514601"/>
            <a:ext cx="6600451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42416" y="4777380"/>
            <a:ext cx="6600451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8"/>
          <p:cNvSpPr/>
          <p:nvPr/>
        </p:nvSpPr>
        <p:spPr bwMode="auto">
          <a:xfrm>
            <a:off x="-31719" y="4321158"/>
            <a:ext cx="1395473" cy="781781"/>
          </a:xfrm>
          <a:custGeom>
            <a:avLst/>
            <a:gdLst/>
            <a:ahLst/>
            <a:cxnLst/>
            <a:rect l="l" t="t" r="r" b="b"/>
            <a:pathLst>
              <a:path w="8042" h="10000">
                <a:moveTo>
                  <a:pt x="5799" y="10000"/>
                </a:moveTo>
                <a:cubicBezTo>
                  <a:pt x="5880" y="10000"/>
                  <a:pt x="5934" y="9940"/>
                  <a:pt x="5961" y="9880"/>
                </a:cubicBezTo>
                <a:cubicBezTo>
                  <a:pt x="5961" y="9820"/>
                  <a:pt x="5988" y="9820"/>
                  <a:pt x="5988" y="9820"/>
                </a:cubicBezTo>
                <a:lnTo>
                  <a:pt x="8042" y="5260"/>
                </a:lnTo>
                <a:cubicBezTo>
                  <a:pt x="8096" y="5140"/>
                  <a:pt x="8096" y="4901"/>
                  <a:pt x="8042" y="4721"/>
                </a:cubicBezTo>
                <a:lnTo>
                  <a:pt x="5988" y="221"/>
                </a:lnTo>
                <a:cubicBezTo>
                  <a:pt x="5988" y="160"/>
                  <a:pt x="5961" y="160"/>
                  <a:pt x="5961" y="160"/>
                </a:cubicBezTo>
                <a:cubicBezTo>
                  <a:pt x="5934" y="101"/>
                  <a:pt x="5880" y="41"/>
                  <a:pt x="5799" y="41"/>
                </a:cubicBezTo>
                <a:lnTo>
                  <a:pt x="18" y="0"/>
                </a:lnTo>
                <a:cubicBezTo>
                  <a:pt x="12" y="3330"/>
                  <a:pt x="6" y="6661"/>
                  <a:pt x="0" y="9991"/>
                </a:cubicBezTo>
                <a:lnTo>
                  <a:pt x="5799" y="10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23334" y="4529541"/>
            <a:ext cx="584978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1393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609600"/>
            <a:ext cx="6591985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2415" y="4354046"/>
            <a:ext cx="6591985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3166527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3244140"/>
            <a:ext cx="584978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74853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88123" y="609600"/>
            <a:ext cx="6109587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15972" y="3505200"/>
            <a:ext cx="5653888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2415" y="4354046"/>
            <a:ext cx="6591985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Freeform 11"/>
          <p:cNvSpPr/>
          <p:nvPr/>
        </p:nvSpPr>
        <p:spPr bwMode="auto">
          <a:xfrm flipV="1">
            <a:off x="58" y="3166527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3244140"/>
            <a:ext cx="584978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1808316" y="648005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169533" y="290530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24631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2438401"/>
            <a:ext cx="6591985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5181600"/>
            <a:ext cx="6591985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58" y="4910660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11228" y="4983088"/>
            <a:ext cx="584978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0383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2188123" y="609600"/>
            <a:ext cx="6109587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942415" y="4343400"/>
            <a:ext cx="6688292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5181600"/>
            <a:ext cx="6688292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0" name="Freeform 11"/>
          <p:cNvSpPr/>
          <p:nvPr/>
        </p:nvSpPr>
        <p:spPr bwMode="auto">
          <a:xfrm flipV="1">
            <a:off x="58" y="4910660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11228" y="4983088"/>
            <a:ext cx="584978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808316" y="648005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169533" y="290530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39250806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6" y="627407"/>
            <a:ext cx="6591984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942415" y="4343400"/>
            <a:ext cx="6591985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5181600"/>
            <a:ext cx="6591985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4910660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11228" y="4983088"/>
            <a:ext cx="584978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85274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93515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78535" y="627406"/>
            <a:ext cx="1656132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42416" y="627406"/>
            <a:ext cx="4716348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1020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5201" y="624110"/>
            <a:ext cx="6589199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42415" y="2133600"/>
            <a:ext cx="6591985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9213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2074562"/>
            <a:ext cx="6591985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2415" y="3581400"/>
            <a:ext cx="6591985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58" y="3166527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3244140"/>
            <a:ext cx="584978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0141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42416" y="2136706"/>
            <a:ext cx="3197531" cy="376739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37307" y="2136706"/>
            <a:ext cx="3197093" cy="376739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787783"/>
            <a:ext cx="584978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9254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65352" y="2226626"/>
            <a:ext cx="287459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42415" y="2802888"/>
            <a:ext cx="3197532" cy="310570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6154" y="2223398"/>
            <a:ext cx="28732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333715" y="2799660"/>
            <a:ext cx="3195680" cy="310570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787783"/>
            <a:ext cx="584978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444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5200" y="624110"/>
            <a:ext cx="6589200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9141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1809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446088"/>
            <a:ext cx="2629584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3494" y="446089"/>
            <a:ext cx="3790906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1598613"/>
            <a:ext cx="2629584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3269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4800600"/>
            <a:ext cx="6591985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42415" y="634965"/>
            <a:ext cx="6591985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5367338"/>
            <a:ext cx="6591985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4910660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11228" y="4983088"/>
            <a:ext cx="584978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6198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/>
          <p:cNvGrpSpPr/>
          <p:nvPr/>
        </p:nvGrpSpPr>
        <p:grpSpPr>
          <a:xfrm>
            <a:off x="1" y="228600"/>
            <a:ext cx="1981200" cy="6638628"/>
            <a:chOff x="2487613" y="285750"/>
            <a:chExt cx="2428875" cy="5654676"/>
          </a:xfrm>
        </p:grpSpPr>
        <p:sp>
          <p:nvSpPr>
            <p:cNvPr id="37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8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9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0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1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2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3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4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5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6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7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8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49" name="Group 48"/>
          <p:cNvGrpSpPr/>
          <p:nvPr/>
        </p:nvGrpSpPr>
        <p:grpSpPr>
          <a:xfrm>
            <a:off x="20421" y="749"/>
            <a:ext cx="1952272" cy="6852504"/>
            <a:chOff x="6627813" y="196102"/>
            <a:chExt cx="1952625" cy="5677649"/>
          </a:xfrm>
        </p:grpSpPr>
        <p:sp>
          <p:nvSpPr>
            <p:cNvPr id="50" name="Freeform 27"/>
            <p:cNvSpPr/>
            <p:nvPr/>
          </p:nvSpPr>
          <p:spPr bwMode="auto">
            <a:xfrm>
              <a:off x="6627813" y="196102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1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2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3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4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5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6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7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8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9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0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1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62" name="Rectangle 61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45200" y="624110"/>
            <a:ext cx="6589200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2415" y="2133600"/>
            <a:ext cx="6591985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772400" y="6135089"/>
            <a:ext cx="766380" cy="3701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12/8/2025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42415" y="6135809"/>
            <a:ext cx="57164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11228" y="787783"/>
            <a:ext cx="58497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634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2">
              <a:lumMod val="7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02637" y="2771967"/>
            <a:ext cx="6600451" cy="3132612"/>
          </a:xfrm>
        </p:spPr>
        <p:txBody>
          <a:bodyPr>
            <a:normAutofit/>
          </a:bodyPr>
          <a:lstStyle/>
          <a:p>
            <a:pPr algn="r"/>
            <a:r>
              <a:rPr sz="3200" dirty="0"/>
              <a:t>Edge-AI Wildlife Detection &amp; Roadside Warning System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02637" y="5904576"/>
            <a:ext cx="6600451" cy="1126283"/>
          </a:xfrm>
        </p:spPr>
        <p:txBody>
          <a:bodyPr>
            <a:normAutofit/>
          </a:bodyPr>
          <a:lstStyle/>
          <a:p>
            <a:pPr algn="r"/>
            <a:r>
              <a:rPr dirty="0"/>
              <a:t>Enhancing Road Safety with Real-Time Computer Vision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1FE1441-09DF-A4C0-8606-F892740E44FF}"/>
              </a:ext>
            </a:extLst>
          </p:cNvPr>
          <p:cNvGrpSpPr/>
          <p:nvPr/>
        </p:nvGrpSpPr>
        <p:grpSpPr>
          <a:xfrm>
            <a:off x="1311563" y="358520"/>
            <a:ext cx="7591245" cy="4140679"/>
            <a:chOff x="1311563" y="358520"/>
            <a:chExt cx="7591245" cy="414067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EAB4873-9B61-39E9-489B-B96E624054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11563" y="358520"/>
              <a:ext cx="7591245" cy="414067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C01CFF6-59E7-963D-64A4-3F5A8ED978E2}"/>
                </a:ext>
              </a:extLst>
            </p:cNvPr>
            <p:cNvSpPr/>
            <p:nvPr/>
          </p:nvSpPr>
          <p:spPr>
            <a:xfrm>
              <a:off x="7981950" y="3428999"/>
              <a:ext cx="396000" cy="7200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The 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42415" y="2133600"/>
            <a:ext cx="6591985" cy="2392218"/>
          </a:xfrm>
        </p:spPr>
        <p:txBody>
          <a:bodyPr>
            <a:normAutofit/>
          </a:bodyPr>
          <a:lstStyle/>
          <a:p>
            <a:pPr>
              <a:defRPr sz="2400"/>
            </a:pPr>
            <a:r>
              <a:rPr sz="2000" dirty="0"/>
              <a:t>Wildlife-vehicle collisions are a major safety and conservation issue.</a:t>
            </a:r>
          </a:p>
          <a:p>
            <a:pPr>
              <a:defRPr sz="2400"/>
            </a:pPr>
            <a:r>
              <a:rPr sz="2000" dirty="0"/>
              <a:t>Static signs are often ignored by drivers.</a:t>
            </a:r>
          </a:p>
          <a:p>
            <a:pPr>
              <a:defRPr sz="2400"/>
            </a:pPr>
            <a:r>
              <a:rPr sz="2000" dirty="0"/>
              <a:t>Existing detection systems are expensive or slow.</a:t>
            </a:r>
          </a:p>
          <a:p>
            <a:pPr>
              <a:defRPr sz="2400"/>
            </a:pPr>
            <a:r>
              <a:rPr sz="2000" dirty="0"/>
              <a:t>The Need: An affordable, real-time, and autonomous warning system.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The Solution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42415" y="2133600"/>
            <a:ext cx="6591985" cy="2253673"/>
          </a:xfrm>
        </p:spPr>
        <p:txBody>
          <a:bodyPr>
            <a:normAutofit/>
          </a:bodyPr>
          <a:lstStyle/>
          <a:p>
            <a:pPr>
              <a:defRPr sz="2400"/>
            </a:pPr>
            <a:r>
              <a:rPr sz="2000" dirty="0"/>
              <a:t>Concept: A smart edge device that 'sees' wildlife and warns drivers instantly.</a:t>
            </a:r>
          </a:p>
          <a:p>
            <a:pPr>
              <a:defRPr sz="2400"/>
            </a:pPr>
            <a:r>
              <a:rPr sz="2000" dirty="0"/>
              <a:t>Core Function: Detects animals -&gt; Triggers Flashing Beacon -&gt; Logs Data.</a:t>
            </a:r>
          </a:p>
          <a:p>
            <a:pPr>
              <a:defRPr sz="2400"/>
            </a:pPr>
            <a:r>
              <a:rPr sz="2000" dirty="0"/>
              <a:t>Value Proposition: Low latency, privacy-preserving, and cost-effective.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System Architecture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42415" y="4347259"/>
            <a:ext cx="6591985" cy="2493818"/>
          </a:xfrm>
        </p:spPr>
        <p:txBody>
          <a:bodyPr>
            <a:noAutofit/>
          </a:bodyPr>
          <a:lstStyle/>
          <a:p>
            <a:pPr>
              <a:defRPr sz="2400"/>
            </a:pPr>
            <a:r>
              <a:rPr sz="2000" dirty="0"/>
              <a:t>Input: Camera captures video.</a:t>
            </a:r>
          </a:p>
          <a:p>
            <a:pPr>
              <a:defRPr sz="2400"/>
            </a:pPr>
            <a:r>
              <a:rPr sz="2000" dirty="0"/>
              <a:t>Processing: Raspberry Pi 5 + Coral Edge TPU runs custom AI.</a:t>
            </a:r>
          </a:p>
          <a:p>
            <a:pPr>
              <a:defRPr sz="2400"/>
            </a:pPr>
            <a:r>
              <a:rPr sz="2000" dirty="0"/>
              <a:t>Action: Triggers LED Beacon immediately upon detection.</a:t>
            </a:r>
          </a:p>
          <a:p>
            <a:pPr>
              <a:defRPr sz="2400"/>
            </a:pPr>
            <a:r>
              <a:rPr sz="2000" dirty="0"/>
              <a:t>Data: Logs event to DB &amp; exposes via API.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A273C9-3F32-969B-22AA-35BF7E0847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4443" y="1307601"/>
            <a:ext cx="6761769" cy="30396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Technology Stack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42415" y="2133600"/>
            <a:ext cx="6591985" cy="2336800"/>
          </a:xfrm>
        </p:spPr>
        <p:txBody>
          <a:bodyPr>
            <a:normAutofit/>
          </a:bodyPr>
          <a:lstStyle/>
          <a:p>
            <a:pPr>
              <a:defRPr sz="2400"/>
            </a:pPr>
            <a:r>
              <a:rPr sz="2000" dirty="0"/>
              <a:t>Hardware: Raspberry Pi 5 (Speed) + Coral Edge TPU (AI Acceleration).</a:t>
            </a:r>
          </a:p>
          <a:p>
            <a:pPr>
              <a:defRPr sz="2400"/>
            </a:pPr>
            <a:r>
              <a:rPr sz="2000" dirty="0"/>
              <a:t>Custom AI: YOLO model trained specifically for local wildlife (Deer, Moose) in Google </a:t>
            </a:r>
            <a:r>
              <a:rPr sz="2000" dirty="0" err="1"/>
              <a:t>Colab</a:t>
            </a:r>
            <a:r>
              <a:rPr sz="2000" dirty="0"/>
              <a:t>.</a:t>
            </a:r>
          </a:p>
          <a:p>
            <a:pPr>
              <a:defRPr sz="2400"/>
            </a:pPr>
            <a:r>
              <a:rPr sz="2000" dirty="0"/>
              <a:t>Why Edge AI?: No internet needed for detection = Instant reaction time.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Live Demo / Prototype Showcase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42415" y="2133600"/>
            <a:ext cx="6591985" cy="2521527"/>
          </a:xfrm>
        </p:spPr>
        <p:txBody>
          <a:bodyPr/>
          <a:lstStyle/>
          <a:p>
            <a:pPr>
              <a:defRPr sz="2400"/>
            </a:pPr>
            <a:r>
              <a:rPr dirty="0"/>
              <a:t>Real-time bounding boxes on video feed.</a:t>
            </a:r>
          </a:p>
          <a:p>
            <a:pPr>
              <a:defRPr sz="2400"/>
            </a:pPr>
            <a:r>
              <a:rPr dirty="0"/>
              <a:t>Instant hardware response (LED Beacon).</a:t>
            </a:r>
          </a:p>
          <a:p>
            <a:pPr>
              <a:defRPr sz="2400"/>
            </a:pPr>
            <a:r>
              <a:rPr dirty="0"/>
              <a:t>API access for </a:t>
            </a:r>
            <a:r>
              <a:rPr sz="2000" dirty="0"/>
              <a:t>remote</a:t>
            </a:r>
            <a:r>
              <a:rPr dirty="0"/>
              <a:t> data monitoring.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Impact &amp; Scalability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42415" y="2133600"/>
            <a:ext cx="6591985" cy="2115127"/>
          </a:xfrm>
        </p:spPr>
        <p:txBody>
          <a:bodyPr>
            <a:normAutofit/>
          </a:bodyPr>
          <a:lstStyle/>
          <a:p>
            <a:pPr>
              <a:defRPr sz="2400"/>
            </a:pPr>
            <a:r>
              <a:rPr sz="2000" dirty="0"/>
              <a:t>Road Safety: Reduces accidents with dynamic warnings.</a:t>
            </a:r>
          </a:p>
          <a:p>
            <a:pPr>
              <a:defRPr sz="2400"/>
            </a:pPr>
            <a:r>
              <a:rPr sz="2000" dirty="0"/>
              <a:t>Data Collection: Helps conservationists track animal crossings.</a:t>
            </a:r>
          </a:p>
          <a:p>
            <a:pPr>
              <a:defRPr sz="2400"/>
            </a:pPr>
            <a:r>
              <a:rPr sz="2000" dirty="0"/>
              <a:t>Scalability: Low cost allows for wide deployment.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Future Roadmap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42415" y="2133600"/>
            <a:ext cx="6591985" cy="2078182"/>
          </a:xfrm>
        </p:spPr>
        <p:txBody>
          <a:bodyPr>
            <a:normAutofit/>
          </a:bodyPr>
          <a:lstStyle/>
          <a:p>
            <a:pPr>
              <a:defRPr sz="2400"/>
            </a:pPr>
            <a:r>
              <a:rPr sz="2000" dirty="0"/>
              <a:t>Short Term: Night mode implementation &amp; Web Dashboard.</a:t>
            </a:r>
          </a:p>
          <a:p>
            <a:pPr>
              <a:defRPr sz="2400"/>
            </a:pPr>
            <a:r>
              <a:rPr sz="2000" dirty="0"/>
              <a:t>Medium Term: Cloud synchronization.</a:t>
            </a:r>
          </a:p>
          <a:p>
            <a:pPr>
              <a:defRPr sz="2400"/>
            </a:pPr>
            <a:r>
              <a:rPr sz="2000" dirty="0"/>
              <a:t>Long Term: Integration with smart city infrastructure (V2X).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42415" y="2133600"/>
            <a:ext cx="6591985" cy="2105891"/>
          </a:xfrm>
        </p:spPr>
        <p:txBody>
          <a:bodyPr>
            <a:normAutofit/>
          </a:bodyPr>
          <a:lstStyle/>
          <a:p>
            <a:pPr>
              <a:defRPr sz="2400"/>
            </a:pPr>
            <a:r>
              <a:rPr sz="2000" dirty="0"/>
              <a:t>Summary: A working prototype solving a real-world problem with Edge AI.</a:t>
            </a:r>
          </a:p>
          <a:p>
            <a:pPr>
              <a:defRPr sz="2400"/>
            </a:pPr>
            <a:r>
              <a:rPr sz="2000" dirty="0"/>
              <a:t>Call to Action: 'Let's make our roads safer and smarter.'</a:t>
            </a:r>
          </a:p>
          <a:p>
            <a:pPr>
              <a:defRPr sz="2400"/>
            </a:pPr>
            <a:r>
              <a:rPr sz="2000" dirty="0"/>
              <a:t>Q&amp;A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2E5369"/>
      </a:dk2>
      <a:lt2>
        <a:srgbClr val="CFE2E7"/>
      </a:lt2>
      <a:accent1>
        <a:srgbClr val="353535"/>
      </a:accent1>
      <a:accent2>
        <a:srgbClr val="1CACE3"/>
      </a:accent2>
      <a:accent3>
        <a:srgbClr val="265991"/>
      </a:accent3>
      <a:accent4>
        <a:srgbClr val="7E40CC"/>
      </a:accent4>
      <a:accent5>
        <a:srgbClr val="B927E9"/>
      </a:accent5>
      <a:accent6>
        <a:srgbClr val="E833BF"/>
      </a:accent6>
      <a:hlink>
        <a:srgbClr val="2DA0F1"/>
      </a:hlink>
      <a:folHlink>
        <a:srgbClr val="7ED1E6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4F34B87B-9C7A-41AE-A6CB-48536223DFF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57</TotalTime>
  <Words>302</Words>
  <Application>Microsoft Office PowerPoint</Application>
  <PresentationFormat>On-screen Show (4:3)</PresentationFormat>
  <Paragraphs>36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Century Gothic</vt:lpstr>
      <vt:lpstr>Wingdings 3</vt:lpstr>
      <vt:lpstr>Wisp</vt:lpstr>
      <vt:lpstr>Edge-AI Wildlife Detection &amp; Roadside Warning System</vt:lpstr>
      <vt:lpstr>The Problem</vt:lpstr>
      <vt:lpstr>The Solution</vt:lpstr>
      <vt:lpstr>System Architecture</vt:lpstr>
      <vt:lpstr>Technology Stack</vt:lpstr>
      <vt:lpstr>Live Demo / Prototype Showcase</vt:lpstr>
      <vt:lpstr>Impact &amp; Scalability</vt:lpstr>
      <vt:lpstr>Future Roadmap</vt:lpstr>
      <vt:lpstr>Conclusion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cp:lastModifiedBy>emeka e</cp:lastModifiedBy>
  <cp:revision>7</cp:revision>
  <dcterms:created xsi:type="dcterms:W3CDTF">2013-01-27T09:14:16Z</dcterms:created>
  <dcterms:modified xsi:type="dcterms:W3CDTF">2025-12-08T08:03:39Z</dcterms:modified>
  <cp:category/>
</cp:coreProperties>
</file>